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ECECE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4D509-CC67-4D53-B79E-1EF411B58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D77332-7165-4CD4-A795-5FEE1CFE6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2CB0D-B789-4FAF-93A2-13F4F3D2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A44A7-ECD2-47CF-AFB3-E6CA1A3A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D1AFE-9C90-4EC1-917C-347DF6E1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7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C5F32-49BC-4AE9-9CD1-416013D0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832560-C0FB-4C1E-ABF6-B9B843F85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51FD6-5882-4093-89E4-649AE350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E349F-7463-4C6B-808D-78C2E27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88D5F-F94D-4258-A512-F7E68082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52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4AD489-C3C9-41DD-B61A-D33AF77941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DEA647-ADC4-477E-BB80-7143DDC75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D984D-0B43-4978-A430-4B23F0BD6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25716-F14A-4841-8693-BAFBA8F0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15852-1E54-4189-BBAA-C9F2BD34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84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6204C-B9B8-4E85-B1DB-8573EE7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1E6F44-87AB-49C2-8D50-76A3E8DC6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E8E212-06EF-4ED0-8319-E0080764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189DD3-FE9E-4897-B03F-B1EF79CB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1B4A0-4FF3-4C8B-B1F6-EAA1E4A0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1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A1CA5-5B89-4B0E-B221-4787F5F6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143ED-B963-4182-88A1-7A95F01CE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A4023-23CB-45BD-A46A-174619A2E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9AE87-E011-49B5-AA5D-546E6A35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68E13-4DB8-461F-96B6-9CD6A94E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254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016B8-F231-4E3A-B040-F3D28CAC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D9B41-D08E-4068-8E8F-E4048E73D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029CBB-6756-403B-9672-CF0E3AFA4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7CBC11-AD91-4384-B629-06BD5AD0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2A790-C553-4A29-8B07-C23D6B14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92F2A-B858-4A53-8DB4-CCE86EED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11838-337A-4537-B975-FC6829BF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80AD3-2EFA-4ED4-88F5-844BF5B1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8C21E-0305-48A5-B1DF-4859569DA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979458-F83B-4F5A-8933-DEB1DF13E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51936E-3295-4628-A57D-41DA28F4F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D0F525-ACA3-484B-AF19-E5D8A54A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18D00A-9C7F-408B-8732-FBD4EDE17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1AFCA-A959-48D3-AFCC-55210BA0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909AD-71BC-4664-9F9C-2F3F01D3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71A595-5C5E-42D8-B4FA-3047F1F7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BED15C-F6DE-4462-9E10-A9E617C4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455788-50FE-4563-B727-9A03C315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3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6934A8-D236-433A-86BF-522B4A3C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5108D2-1C36-44DB-BFC9-F6EEBEE5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4CBA2-FECF-40FD-B859-B97DB517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4AADA-A9BC-42E9-975E-BF425EDD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1BA1EC-5480-4842-AECF-572317DB1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B36E14-EA7F-4C27-BA08-788480AC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6C473-F303-43BE-A921-9A87244F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0C730B-0274-49A0-925F-DAEE98AA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BD012-B149-4D73-817F-C55AA6386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4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B2ED9-379A-49EE-9721-29386B84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903AE9-19B7-4B46-8196-EEB1BEEA1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6DBD1-42EC-4AC0-98C9-45ACE9B94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29760D-336B-4939-A42A-78F32AE2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C44FCE-C303-46FA-903D-5DDE55E2B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CEC071-57F9-4EEE-B54B-42CB52EE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7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089A1C-27DE-4B55-9847-B157AB3D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1AE55D-E89D-438E-A4C0-23DD01AE8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4F052E-0DEC-4CFC-86A7-E29C0908D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4780B-BE89-4E67-9BAC-05948ECEF1AE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AEF48-DB60-4774-BE87-1DA46D1C2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143-C4D7-4C7B-B762-F59AFF3DD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7B563-C191-4665-9545-5F3480A40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55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hamchicoder.tistory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igma.com/proto/1QWeWrskYR3Lojd1LvwLT1/%ED%8F%AC%ED%8A%B8%ED%8F%B4%EB%A6%AC%EC%98%A4-%EC%9B%B9%EC%82%AC%EC%9D%B4%ED%8A%B8?node-id=0-1&amp;t=VXFU0Lo03P4iNYrt-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DB5CD6-D1B3-438E-8D32-E6FA87853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7668" cy="6858000"/>
          </a:xfr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8189F-A375-4EB9-BD25-A7E81A88D3B0}"/>
              </a:ext>
            </a:extLst>
          </p:cNvPr>
          <p:cNvSpPr txBox="1"/>
          <p:nvPr/>
        </p:nvSpPr>
        <p:spPr>
          <a:xfrm>
            <a:off x="5037668" y="2125134"/>
            <a:ext cx="6654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개인 포트폴리오 형식 웹 블로그 플랫폼 서비스 개발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/>
          </a:p>
          <a:p>
            <a:r>
              <a:rPr lang="ko-KR" altLang="en-US" sz="1600" dirty="0"/>
              <a:t>프로젝트명 </a:t>
            </a:r>
            <a:r>
              <a:rPr lang="en-US" altLang="ko-KR" sz="1600" dirty="0"/>
              <a:t>: My Dream Blog</a:t>
            </a:r>
            <a:r>
              <a:rPr lang="ko-KR" altLang="en-US" sz="16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B0940-2546-4F64-9CB6-DD9BCA9884B7}"/>
              </a:ext>
            </a:extLst>
          </p:cNvPr>
          <p:cNvSpPr txBox="1"/>
          <p:nvPr/>
        </p:nvSpPr>
        <p:spPr>
          <a:xfrm>
            <a:off x="9948333" y="6265334"/>
            <a:ext cx="211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팀명</a:t>
            </a:r>
            <a:r>
              <a:rPr lang="ko-KR" altLang="en-US" sz="1600" dirty="0"/>
              <a:t> </a:t>
            </a:r>
            <a:r>
              <a:rPr lang="en-US" altLang="ko-KR" sz="1600" dirty="0"/>
              <a:t>: Project-Shin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705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7E876-F188-B0F9-C880-F7B010281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F8B1B5-A37E-5988-B0A2-54F6CD480A5E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FCF3DE4-FA1C-332D-2106-6D414BA91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895324"/>
              </p:ext>
            </p:extLst>
          </p:nvPr>
        </p:nvGraphicFramePr>
        <p:xfrm>
          <a:off x="8365066" y="681036"/>
          <a:ext cx="3826934" cy="619363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2119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- </a:t>
                      </a:r>
                      <a:r>
                        <a:rPr lang="ko-KR" altLang="en-US" sz="1100" b="0" dirty="0"/>
                        <a:t>각각 </a:t>
                      </a:r>
                      <a:r>
                        <a:rPr lang="en-US" altLang="ko-KR" sz="1100" b="0" dirty="0"/>
                        <a:t>About Me </a:t>
                      </a:r>
                      <a:r>
                        <a:rPr lang="ko-KR" altLang="en-US" sz="1100" b="0" dirty="0"/>
                        <a:t>요소 입력</a:t>
                      </a:r>
                      <a:endParaRPr lang="en-US" altLang="ko-KR" sz="1100" b="0" dirty="0"/>
                    </a:p>
                    <a:p>
                      <a:pPr latinLnBrk="1"/>
                      <a:r>
                        <a:rPr lang="en-US" altLang="ko-KR" sz="1100" b="0" dirty="0"/>
                        <a:t>- </a:t>
                      </a:r>
                      <a:r>
                        <a:rPr lang="ko-KR" altLang="en-US" sz="1100" b="0" dirty="0"/>
                        <a:t>아이콘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입력 요소 </a:t>
                      </a:r>
                      <a:r>
                        <a:rPr lang="en-US" altLang="ko-KR" sz="1100" b="0" dirty="0"/>
                        <a:t>html </a:t>
                      </a:r>
                      <a:r>
                        <a:rPr lang="ko-KR" altLang="en-US" sz="1100" b="0" dirty="0"/>
                        <a:t>형식으로 작성</a:t>
                      </a:r>
                      <a:endParaRPr lang="en-US" altLang="ko-KR" sz="1100" b="0" dirty="0"/>
                    </a:p>
                    <a:p>
                      <a:pPr latinLnBrk="1"/>
                      <a:endParaRPr lang="en-US" altLang="ko-KR" sz="1100" b="0" dirty="0"/>
                    </a:p>
                    <a:p>
                      <a:pPr latinLnBrk="1"/>
                      <a:r>
                        <a:rPr lang="ko-KR" altLang="en-US" sz="1100" b="0" dirty="0"/>
                        <a:t>포함되는 요소</a:t>
                      </a:r>
                      <a:endParaRPr lang="en-US" altLang="ko-KR" sz="1100" b="0" dirty="0"/>
                    </a:p>
                    <a:p>
                      <a:pPr latinLnBrk="1"/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이름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생일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지역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 err="1"/>
                        <a:t>연략처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이메일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학력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자격증</a:t>
                      </a:r>
                      <a:endParaRPr lang="en-US" altLang="ko-KR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2037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각각 프로젝트에 사용한 기술을 아이콘 형식으로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입력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각각 </a:t>
                      </a:r>
                      <a:r>
                        <a:rPr lang="en-US" altLang="ko-KR" sz="1100" dirty="0"/>
                        <a:t>Language, Front end, Back end </a:t>
                      </a:r>
                      <a:r>
                        <a:rPr lang="ko-KR" altLang="en-US" sz="1100" dirty="0"/>
                        <a:t>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형식을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나누어 해당 부분에 각 기술을 입력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해당 아이콘을 클릭할 시 이벤트가 동작하면서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해당 기술을 사용한 프로젝트가 프로젝트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페이지에서 정렬 및 표시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- View project </a:t>
                      </a:r>
                      <a:r>
                        <a:rPr lang="ko-KR" altLang="en-US" sz="1100" dirty="0" err="1"/>
                        <a:t>클릭시</a:t>
                      </a:r>
                      <a:r>
                        <a:rPr lang="ko-KR" altLang="en-US" sz="1100" dirty="0"/>
                        <a:t> 전체 프로젝트 표시 실시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추후 개선 방안 발생 시 유지보수 실시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101860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01860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14C275F-A6C7-0820-636D-83F6C9E3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6"/>
            <a:ext cx="8365066" cy="619363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622A573-4E71-C56A-17A8-87270ACFD8B4}"/>
              </a:ext>
            </a:extLst>
          </p:cNvPr>
          <p:cNvSpPr/>
          <p:nvPr/>
        </p:nvSpPr>
        <p:spPr>
          <a:xfrm>
            <a:off x="609601" y="855134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2D63D27-B8CD-3EA0-FD59-DAF367EA6681}"/>
              </a:ext>
            </a:extLst>
          </p:cNvPr>
          <p:cNvSpPr/>
          <p:nvPr/>
        </p:nvSpPr>
        <p:spPr>
          <a:xfrm>
            <a:off x="609601" y="4207934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85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75971-CC2A-B2A2-8AFF-445817AAE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33296A-B39B-9D8A-A8BE-AD0EDE8C16FD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EA3C54-FF8D-A29B-DB46-F6D4B0C30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404461"/>
              </p:ext>
            </p:extLst>
          </p:nvPr>
        </p:nvGraphicFramePr>
        <p:xfrm>
          <a:off x="8365066" y="681036"/>
          <a:ext cx="3826934" cy="614635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80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/>
                        <a:t>1.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해당 프로젝트 부분에서는 랜덤 형식으로 프로젝트</a:t>
                      </a:r>
                      <a:endParaRPr lang="en-US" altLang="ko-KR" sz="1100" b="0" dirty="0"/>
                    </a:p>
                    <a:p>
                      <a:pPr latinLnBrk="1"/>
                      <a:r>
                        <a:rPr lang="ko-KR" altLang="en-US" sz="1100" b="0" dirty="0"/>
                        <a:t> 메인 이미지가 도출되고 해당 그림들을 클릭하면 </a:t>
                      </a:r>
                      <a:endParaRPr lang="en-US" altLang="ko-KR" sz="1100" b="0" dirty="0"/>
                    </a:p>
                    <a:p>
                      <a:pPr latinLnBrk="1"/>
                      <a:r>
                        <a:rPr lang="ko-KR" altLang="en-US" sz="1100" b="0" dirty="0"/>
                        <a:t> 해당하는 </a:t>
                      </a:r>
                      <a:r>
                        <a:rPr lang="en-US" altLang="ko-KR" sz="1100" b="0" dirty="0"/>
                        <a:t>git </a:t>
                      </a:r>
                      <a:r>
                        <a:rPr lang="ko-KR" altLang="en-US" sz="1100" b="0" dirty="0"/>
                        <a:t>페이지로 직접적으로 이동하도록 </a:t>
                      </a:r>
                      <a:endParaRPr lang="en-US" altLang="ko-KR" sz="1100" b="0" dirty="0"/>
                    </a:p>
                    <a:p>
                      <a:pPr latinLnBrk="1"/>
                      <a:r>
                        <a:rPr lang="en-US" altLang="ko-KR" sz="1100" b="0" dirty="0"/>
                        <a:t> </a:t>
                      </a:r>
                      <a:r>
                        <a:rPr lang="ko-KR" altLang="en-US" sz="1100" b="0" dirty="0"/>
                        <a:t>제작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총 </a:t>
                      </a:r>
                      <a:r>
                        <a:rPr lang="en-US" altLang="ko-KR" sz="1100" b="0" dirty="0"/>
                        <a:t>4</a:t>
                      </a:r>
                      <a:r>
                        <a:rPr lang="ko-KR" altLang="en-US" sz="1100" b="0" dirty="0"/>
                        <a:t>개의 랜덤 프로젝트가 도출</a:t>
                      </a:r>
                      <a:r>
                        <a:rPr lang="en-US" altLang="ko-KR" sz="1100" b="0" dirty="0"/>
                        <a:t>)</a:t>
                      </a:r>
                    </a:p>
                    <a:p>
                      <a:pPr latinLnBrk="1"/>
                      <a:endParaRPr lang="en-US" altLang="ko-KR" sz="1100" b="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1071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해당 페이지를 입력하면 프로젝트 페이지로 이동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해당 부분은 고정에 쉐도우 방식으로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</a:t>
                      </a:r>
                      <a:r>
                        <a:rPr lang="ko-KR" altLang="en-US" sz="1100" dirty="0"/>
                        <a:t>디자인 적용 및 실행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마우스 </a:t>
                      </a:r>
                      <a:r>
                        <a:rPr lang="ko-KR" altLang="en-US" sz="1100" dirty="0" err="1"/>
                        <a:t>호버시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view more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</a:t>
                      </a:r>
                      <a:r>
                        <a:rPr lang="ko-KR" altLang="en-US" sz="1100" dirty="0"/>
                        <a:t>글자 부분 이동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10582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해당 이미지는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번에서 설명했던 것처럼 깃의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메인 이미지가 뜨도록 개발 실시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클릭 시 해당 프로젝트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깃 홈페이지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로 바로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10582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- 3</a:t>
                      </a:r>
                      <a:r>
                        <a:rPr lang="ko-KR" altLang="en-US" sz="1100" dirty="0"/>
                        <a:t>번과 개발 사항 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0582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- 3</a:t>
                      </a:r>
                      <a:r>
                        <a:rPr lang="ko-KR" altLang="en-US" sz="1100" dirty="0"/>
                        <a:t>번과 개발 사항 동일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802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- 3</a:t>
                      </a:r>
                      <a:r>
                        <a:rPr lang="ko-KR" altLang="en-US" sz="1100" dirty="0"/>
                        <a:t>번과 개발 사항 동일</a:t>
                      </a:r>
                    </a:p>
                    <a:p>
                      <a:pPr latinLnBrk="1"/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F145278-D9C0-AE89-975F-13D7F456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6"/>
            <a:ext cx="8365066" cy="617696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98D66E3-9611-9F37-C8FD-3DA9DE49C85B}"/>
              </a:ext>
            </a:extLst>
          </p:cNvPr>
          <p:cNvSpPr/>
          <p:nvPr/>
        </p:nvSpPr>
        <p:spPr>
          <a:xfrm>
            <a:off x="626534" y="846668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2DCCB5B-B090-AD49-7ADE-1E149C79D22B}"/>
              </a:ext>
            </a:extLst>
          </p:cNvPr>
          <p:cNvSpPr/>
          <p:nvPr/>
        </p:nvSpPr>
        <p:spPr>
          <a:xfrm>
            <a:off x="2556934" y="317001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122F4FA-4F0C-6B5A-8012-616604478382}"/>
              </a:ext>
            </a:extLst>
          </p:cNvPr>
          <p:cNvSpPr/>
          <p:nvPr/>
        </p:nvSpPr>
        <p:spPr>
          <a:xfrm>
            <a:off x="4766734" y="3185317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60463A7-72F4-D05D-A096-AD8BC66945E6}"/>
              </a:ext>
            </a:extLst>
          </p:cNvPr>
          <p:cNvSpPr/>
          <p:nvPr/>
        </p:nvSpPr>
        <p:spPr>
          <a:xfrm>
            <a:off x="5816600" y="4023517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D73B740-7C33-BFAB-FD49-11BF23C59805}"/>
              </a:ext>
            </a:extLst>
          </p:cNvPr>
          <p:cNvSpPr/>
          <p:nvPr/>
        </p:nvSpPr>
        <p:spPr>
          <a:xfrm>
            <a:off x="2946400" y="4023517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B139F9-F144-BCD8-CAD0-2E535B243516}"/>
              </a:ext>
            </a:extLst>
          </p:cNvPr>
          <p:cNvSpPr/>
          <p:nvPr/>
        </p:nvSpPr>
        <p:spPr>
          <a:xfrm>
            <a:off x="1168400" y="4023517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48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80F57-7064-96E8-F9C6-0864691E8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00CD0F-7150-C315-74DD-68B4677A8F8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F21E07-D8F9-72FF-CD4C-E958B710D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121853"/>
              </p:ext>
            </p:extLst>
          </p:nvPr>
        </p:nvGraphicFramePr>
        <p:xfrm>
          <a:off x="8365066" y="681036"/>
          <a:ext cx="3826934" cy="619746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359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해당 </a:t>
                      </a:r>
                      <a:r>
                        <a:rPr lang="en-US" altLang="ko-KR" sz="1100" b="0" dirty="0"/>
                        <a:t>View Blog </a:t>
                      </a:r>
                      <a:r>
                        <a:rPr lang="ko-KR" altLang="en-US" sz="1100" b="0" dirty="0"/>
                        <a:t>버튼 </a:t>
                      </a:r>
                      <a:r>
                        <a:rPr lang="ko-KR" altLang="en-US" sz="1100" b="0" dirty="0" err="1"/>
                        <a:t>클릭시</a:t>
                      </a:r>
                      <a:r>
                        <a:rPr lang="ko-KR" altLang="en-US" sz="1100" b="0" dirty="0"/>
                        <a:t> 아래 블로그 페이지 이동</a:t>
                      </a:r>
                      <a:endParaRPr lang="en-US" altLang="ko-KR" sz="1100" b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b="0" dirty="0"/>
                        <a:t>   (</a:t>
                      </a:r>
                      <a:r>
                        <a:rPr lang="en-US" altLang="ko-KR" sz="1100" b="0" dirty="0">
                          <a:hlinkClick r:id="rId2"/>
                        </a:rPr>
                        <a:t>https://chamchicoder.tistory.com/</a:t>
                      </a:r>
                      <a:r>
                        <a:rPr lang="en-US" altLang="ko-KR" sz="1100" b="0" dirty="0"/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b="0" dirty="0"/>
                        <a:t>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b="0" dirty="0"/>
                        <a:t>- </a:t>
                      </a:r>
                      <a:r>
                        <a:rPr lang="ko-KR" altLang="en-US" sz="1100" b="0" dirty="0"/>
                        <a:t>이미지는 저작권 확인 후 사용 실시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20826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Contact Me</a:t>
                      </a:r>
                      <a:r>
                        <a:rPr lang="ko-KR" altLang="en-US" sz="1100" dirty="0"/>
                        <a:t>에는 각각 항목을 입력해서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 Send Email </a:t>
                      </a:r>
                      <a:r>
                        <a:rPr lang="ko-KR" altLang="en-US" sz="1100" dirty="0"/>
                        <a:t>입력 시 내 이메일로 메일이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 </a:t>
                      </a:r>
                      <a:r>
                        <a:rPr lang="ko-KR" altLang="en-US" sz="1100" dirty="0"/>
                        <a:t>발송되도록 기능 개발 실시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-  </a:t>
                      </a:r>
                      <a:r>
                        <a:rPr lang="ko-KR" altLang="en-US" sz="1050" dirty="0"/>
                        <a:t>별표 친 필수 부분 미 작성 시 미 발송 되도록 개발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/>
                        <a:t>작성되어야 하는 항목</a:t>
                      </a:r>
                      <a:r>
                        <a:rPr lang="en-US" altLang="ko-KR" sz="1100" dirty="0"/>
                        <a:t>(Input </a:t>
                      </a:r>
                      <a:r>
                        <a:rPr lang="ko-KR" altLang="en-US" sz="1100" dirty="0"/>
                        <a:t>값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Name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Phone Number (</a:t>
                      </a:r>
                      <a:r>
                        <a:rPr lang="ko-KR" altLang="en-US" sz="1100" dirty="0"/>
                        <a:t>필수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E-mail (</a:t>
                      </a:r>
                      <a:r>
                        <a:rPr lang="ko-KR" altLang="en-US" sz="1100" dirty="0"/>
                        <a:t>필수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Inserted in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Message (</a:t>
                      </a:r>
                      <a:r>
                        <a:rPr lang="ko-KR" altLang="en-US" sz="1100" dirty="0"/>
                        <a:t>필수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1019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 SEND EMAIL </a:t>
                      </a:r>
                      <a:r>
                        <a:rPr lang="ko-KR" altLang="en-US" sz="1100" dirty="0"/>
                        <a:t>클릭 시 메일 발송 실시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01945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01945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E28037A-93D1-FB59-C8C8-31BD0F66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036"/>
            <a:ext cx="8365066" cy="61769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0200C2-6BBB-A630-75D2-98FBAD34EA02}"/>
              </a:ext>
            </a:extLst>
          </p:cNvPr>
          <p:cNvSpPr/>
          <p:nvPr/>
        </p:nvSpPr>
        <p:spPr>
          <a:xfrm>
            <a:off x="5808134" y="278553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036E75E-05BC-AA73-B9C8-70C183E2E4B8}"/>
              </a:ext>
            </a:extLst>
          </p:cNvPr>
          <p:cNvSpPr/>
          <p:nvPr/>
        </p:nvSpPr>
        <p:spPr>
          <a:xfrm>
            <a:off x="2777067" y="383037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2C1020B-7A83-07E5-26F0-6D10E1B1AC31}"/>
              </a:ext>
            </a:extLst>
          </p:cNvPr>
          <p:cNvSpPr/>
          <p:nvPr/>
        </p:nvSpPr>
        <p:spPr>
          <a:xfrm>
            <a:off x="1888067" y="6273800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09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1FF8-148B-367A-213E-48D901428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9D5FDD-4C86-53E5-05EB-4562A2965B2B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9AC4CDE-C9F0-3821-475D-555868E5E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76510"/>
              </p:ext>
            </p:extLst>
          </p:nvPr>
        </p:nvGraphicFramePr>
        <p:xfrm>
          <a:off x="8373533" y="681036"/>
          <a:ext cx="3818467" cy="617696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0158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38309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9871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해당 로고 </a:t>
                      </a:r>
                      <a:r>
                        <a:rPr lang="ko-KR" altLang="en-US" sz="1100" b="0" dirty="0" err="1"/>
                        <a:t>클릭시</a:t>
                      </a:r>
                      <a:r>
                        <a:rPr lang="ko-KR" altLang="en-US" sz="1100" b="0" dirty="0"/>
                        <a:t> 맨 위로 이동</a:t>
                      </a:r>
                      <a:endParaRPr lang="en-US" altLang="ko-KR" sz="1100" b="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/>
                        <a:t>로고 이름은 항상 동일함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2109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해당 페이지의 각 항목 목록 표시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동일하게 해당 목록을 클릭하면 해당하는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부분으로 이동함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Information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About me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Skill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Projects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Archiving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Contacts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2109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100" dirty="0"/>
                        <a:t>Contacts</a:t>
                      </a:r>
                      <a:r>
                        <a:rPr lang="ko-KR" altLang="en-US" sz="1100" dirty="0"/>
                        <a:t>는 사용자에게 도식하고 싶은 개인정보를 표시 </a:t>
                      </a:r>
                      <a:endParaRPr lang="en-US" altLang="ko-KR" sz="11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100" dirty="0"/>
                        <a:t>해당 정보를 보고 </a:t>
                      </a:r>
                      <a:r>
                        <a:rPr lang="en-US" altLang="ko-KR" sz="1100" dirty="0"/>
                        <a:t>Contacts </a:t>
                      </a:r>
                      <a:r>
                        <a:rPr lang="ko-KR" altLang="en-US" sz="1100" dirty="0"/>
                        <a:t>부분에 연락할 수 있도록 상세하게 작성 </a:t>
                      </a:r>
                      <a:endParaRPr lang="en-US" altLang="ko-KR" sz="11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Contacts (</a:t>
                      </a:r>
                      <a:r>
                        <a:rPr lang="ko-KR" altLang="en-US" sz="1100" dirty="0"/>
                        <a:t>표시될 정보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주소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연락처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이메일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971416">
                <a:tc>
                  <a:txBody>
                    <a:bodyPr/>
                    <a:lstStyle/>
                    <a:p>
                      <a:pPr algn="ctr" latinLnBrk="1"/>
                      <a:endParaRPr lang="en-US" altLang="ko-KR" b="0" dirty="0"/>
                    </a:p>
                    <a:p>
                      <a:pPr algn="ctr" latinLnBrk="1"/>
                      <a:r>
                        <a:rPr lang="en-US" altLang="ko-KR" b="0" dirty="0"/>
                        <a:t>-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0" dirty="0"/>
                    </a:p>
                    <a:p>
                      <a:pPr algn="ctr" latinLnBrk="1"/>
                      <a:r>
                        <a:rPr lang="en-US" altLang="ko-KR" b="0" dirty="0"/>
                        <a:t>-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4DAF734-C3AF-BD27-ADD4-5D70CD48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0831"/>
            <a:ext cx="8365066" cy="343900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BE24DAE-9FE4-C679-681B-9B644AC3E2ED}"/>
              </a:ext>
            </a:extLst>
          </p:cNvPr>
          <p:cNvSpPr/>
          <p:nvPr/>
        </p:nvSpPr>
        <p:spPr>
          <a:xfrm>
            <a:off x="304801" y="332740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66FA843-259D-F983-8068-1CE51AAFC909}"/>
              </a:ext>
            </a:extLst>
          </p:cNvPr>
          <p:cNvSpPr/>
          <p:nvPr/>
        </p:nvSpPr>
        <p:spPr>
          <a:xfrm>
            <a:off x="1651001" y="3327401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F701F4-3726-3F6E-67F5-471DA1B3B654}"/>
              </a:ext>
            </a:extLst>
          </p:cNvPr>
          <p:cNvSpPr/>
          <p:nvPr/>
        </p:nvSpPr>
        <p:spPr>
          <a:xfrm>
            <a:off x="3124201" y="3327401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68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DCF7-43FD-7337-6927-CC59E3318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8FBF0D-FDE6-0CB5-43E4-F3CE53C8DC0C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C3BC750-DE2F-9B32-722F-32DA41ABE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289853"/>
              </p:ext>
            </p:extLst>
          </p:nvPr>
        </p:nvGraphicFramePr>
        <p:xfrm>
          <a:off x="8365066" y="681036"/>
          <a:ext cx="3826934" cy="619363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46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- </a:t>
                      </a:r>
                      <a:r>
                        <a:rPr lang="ko-KR" altLang="en-US" sz="1100" b="0" dirty="0"/>
                        <a:t>각 페이지의 </a:t>
                      </a:r>
                      <a:r>
                        <a:rPr lang="en-US" altLang="ko-KR" sz="1100" b="0" dirty="0"/>
                        <a:t>header/ footer</a:t>
                      </a:r>
                      <a:r>
                        <a:rPr lang="ko-KR" altLang="en-US" sz="1100" b="0" dirty="0"/>
                        <a:t>는 같은 컴포넌트를 </a:t>
                      </a:r>
                      <a:endParaRPr lang="en-US" altLang="ko-KR" sz="1100" b="0" dirty="0"/>
                    </a:p>
                    <a:p>
                      <a:pPr latinLnBrk="1"/>
                      <a:r>
                        <a:rPr lang="ko-KR" altLang="en-US" sz="1100" b="0" dirty="0"/>
                        <a:t>  사용한다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10294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깃 허브에 있는 해당 메인 이미지와 </a:t>
                      </a:r>
                      <a:r>
                        <a:rPr lang="en-US" altLang="ko-KR" sz="1100" dirty="0"/>
                        <a:t>ReadMe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일부분이 도출되고 이미지 또는 </a:t>
                      </a:r>
                      <a:r>
                        <a:rPr lang="en-US" altLang="ko-KR" sz="1100" dirty="0"/>
                        <a:t>View More</a:t>
                      </a:r>
                      <a:r>
                        <a:rPr lang="ko-KR" altLang="en-US" sz="1100" dirty="0"/>
                        <a:t>을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클릭한다면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해당 프로젝트 깃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10294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깃 허브에 있는 해당 메인 이미지와 </a:t>
                      </a:r>
                      <a:r>
                        <a:rPr lang="en-US" altLang="ko-KR" sz="1100" dirty="0"/>
                        <a:t>ReadMe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일부분이 도출되고 이미지 또는 </a:t>
                      </a:r>
                      <a:r>
                        <a:rPr lang="en-US" altLang="ko-KR" sz="1100" dirty="0"/>
                        <a:t>View More</a:t>
                      </a:r>
                      <a:r>
                        <a:rPr lang="ko-KR" altLang="en-US" sz="1100" dirty="0"/>
                        <a:t>을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클릭한다면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해당 프로젝트 깃 페이지로 이동한다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10294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깃 허브에 있는 해당 메인 이미지와 </a:t>
                      </a:r>
                      <a:r>
                        <a:rPr lang="en-US" altLang="ko-KR" sz="1100" dirty="0"/>
                        <a:t>ReadMe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일부분이 도출되고 이미지 또는 </a:t>
                      </a:r>
                      <a:r>
                        <a:rPr lang="en-US" altLang="ko-KR" sz="1100" dirty="0"/>
                        <a:t>View More</a:t>
                      </a:r>
                      <a:r>
                        <a:rPr lang="ko-KR" altLang="en-US" sz="1100" dirty="0"/>
                        <a:t>을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클릭한다면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해당 프로젝트 깃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0294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전체 프로젝트 개수에 따라서</a:t>
                      </a:r>
                      <a:r>
                        <a:rPr lang="en-US" altLang="ko-KR" sz="1100" dirty="0"/>
                        <a:t> 3</a:t>
                      </a:r>
                      <a:r>
                        <a:rPr lang="ko-KR" altLang="en-US" sz="1100" dirty="0"/>
                        <a:t>개씩 화면에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도출되도록 표시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화살표를 클릭하면 페이지가 넘어가며 </a:t>
                      </a:r>
                      <a:endParaRPr lang="en-US" altLang="ko-KR" sz="11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같은 형식으로 전체 페이지를 볼 수 있게 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02949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FD3B0F0-8154-388F-8A10-47CF9971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33" y="697706"/>
            <a:ext cx="6096000" cy="616029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A11FDE3-3D73-7FD6-111B-AE128732096E}"/>
              </a:ext>
            </a:extLst>
          </p:cNvPr>
          <p:cNvSpPr/>
          <p:nvPr/>
        </p:nvSpPr>
        <p:spPr>
          <a:xfrm>
            <a:off x="1227667" y="697706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3807683-A25C-CA05-5921-FA03853A3B54}"/>
              </a:ext>
            </a:extLst>
          </p:cNvPr>
          <p:cNvSpPr/>
          <p:nvPr/>
        </p:nvSpPr>
        <p:spPr>
          <a:xfrm>
            <a:off x="1676400" y="1417372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F5C9DC7-949E-2A50-492C-5DB920032FAD}"/>
              </a:ext>
            </a:extLst>
          </p:cNvPr>
          <p:cNvSpPr/>
          <p:nvPr/>
        </p:nvSpPr>
        <p:spPr>
          <a:xfrm>
            <a:off x="1676400" y="3139543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6F25BCE-B166-B2BB-CA6A-EBDC80F27137}"/>
              </a:ext>
            </a:extLst>
          </p:cNvPr>
          <p:cNvSpPr/>
          <p:nvPr/>
        </p:nvSpPr>
        <p:spPr>
          <a:xfrm>
            <a:off x="1676400" y="4861714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F181A8-EBC0-E7AD-3A99-F40BA4800B4E}"/>
              </a:ext>
            </a:extLst>
          </p:cNvPr>
          <p:cNvSpPr/>
          <p:nvPr/>
        </p:nvSpPr>
        <p:spPr>
          <a:xfrm>
            <a:off x="1227667" y="6394180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30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1. </a:t>
            </a:r>
            <a:r>
              <a:rPr lang="ko-KR" altLang="en-US" dirty="0"/>
              <a:t>해당 서비스 제작의 필요성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845AC-4748-40D5-8B4C-3BA3ECEA75A2}"/>
              </a:ext>
            </a:extLst>
          </p:cNvPr>
          <p:cNvSpPr txBox="1"/>
          <p:nvPr/>
        </p:nvSpPr>
        <p:spPr>
          <a:xfrm>
            <a:off x="2291140" y="1312679"/>
            <a:ext cx="7785921" cy="369332"/>
          </a:xfrm>
          <a:prstGeom prst="rect">
            <a:avLst/>
          </a:prstGeom>
          <a:gradFill flip="none" rotWithShape="1">
            <a:gsLst>
              <a:gs pos="37000">
                <a:srgbClr val="FBDECC"/>
              </a:gs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“ </a:t>
            </a:r>
            <a:r>
              <a:rPr lang="ko-KR" altLang="en-US" b="1" dirty="0"/>
              <a:t>기존에 있는 형식적인 포트폴리오 사이트를 이용하지 말고 개발해보자</a:t>
            </a:r>
            <a:r>
              <a:rPr lang="en-US" altLang="ko-KR" b="1" dirty="0"/>
              <a:t>!</a:t>
            </a:r>
            <a:r>
              <a:rPr lang="en-US" altLang="ko-KR" dirty="0"/>
              <a:t> 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D21508-1D5D-45BF-B8AF-DED7F34C1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9451">
            <a:off x="836468" y="2429273"/>
            <a:ext cx="1999453" cy="19994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435BEB-2F67-4100-9CEE-BC44B34FC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825">
            <a:off x="2211355" y="3323964"/>
            <a:ext cx="2080727" cy="1465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E9EE6A-5F41-492C-84DF-B6B8B6F8D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81" y="4130998"/>
            <a:ext cx="2170118" cy="14467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C8722-345F-41BC-9A8C-C0139EE08FCF}"/>
              </a:ext>
            </a:extLst>
          </p:cNvPr>
          <p:cNvSpPr txBox="1"/>
          <p:nvPr/>
        </p:nvSpPr>
        <p:spPr>
          <a:xfrm>
            <a:off x="4843314" y="2838336"/>
            <a:ext cx="6375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지금도 여러 플랫폼에서 개인 포트폴리오를 만들 수 있는</a:t>
            </a:r>
            <a:endParaRPr lang="en-US" altLang="ko-KR" dirty="0"/>
          </a:p>
          <a:p>
            <a:r>
              <a:rPr lang="ko-KR" altLang="en-US" dirty="0"/>
              <a:t>   서비스는 지속적으로 개발되고 있으며</a:t>
            </a:r>
            <a:r>
              <a:rPr lang="en-US" altLang="ko-KR" dirty="0"/>
              <a:t>, </a:t>
            </a:r>
            <a:r>
              <a:rPr lang="ko-KR" altLang="en-US" dirty="0"/>
              <a:t>이용횟수도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증가되고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이렇게 많이 사용하는 플랫폼을 사용해 나를 나타내는게</a:t>
            </a:r>
            <a:endParaRPr lang="en-US" altLang="ko-KR" dirty="0"/>
          </a:p>
          <a:p>
            <a:r>
              <a:rPr lang="ko-KR" altLang="en-US" dirty="0"/>
              <a:t>   의미가 있을까</a:t>
            </a:r>
            <a:r>
              <a:rPr lang="en-US" altLang="ko-KR" dirty="0"/>
              <a:t>….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그동안 학습 및 공부한 언어를 바탕으로 나만의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포트폴리오서비스를 개발해보자</a:t>
            </a:r>
            <a:r>
              <a:rPr lang="en-US" altLang="ko-KR" dirty="0"/>
              <a:t>!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3996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２</a:t>
            </a:r>
            <a:r>
              <a:rPr lang="en-US" altLang="ko-KR" dirty="0"/>
              <a:t>. </a:t>
            </a:r>
            <a:r>
              <a:rPr lang="ko-KR" altLang="en-US" dirty="0"/>
              <a:t>웹사이트　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1032B-373B-4444-A3B0-3753BD4D9FCD}"/>
              </a:ext>
            </a:extLst>
          </p:cNvPr>
          <p:cNvSpPr txBox="1"/>
          <p:nvPr/>
        </p:nvSpPr>
        <p:spPr>
          <a:xfrm>
            <a:off x="2291140" y="1312679"/>
            <a:ext cx="7785921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“ </a:t>
            </a:r>
            <a:r>
              <a:rPr lang="ko-KR" altLang="en-US" b="1" dirty="0"/>
              <a:t>사용할　수　있는　기술과　학습　</a:t>
            </a:r>
            <a:r>
              <a:rPr lang="ko-KR" altLang="en-US" b="1" dirty="0" err="1"/>
              <a:t>내용，개발</a:t>
            </a:r>
            <a:r>
              <a:rPr lang="ko-KR" altLang="en-US" b="1" dirty="0"/>
              <a:t>　프로젝트를　한번에！</a:t>
            </a:r>
            <a:r>
              <a:rPr lang="en-US" altLang="ko-KR" dirty="0"/>
              <a:t> 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F73A4E1-A5B9-42F1-802F-86447EA71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986412"/>
              </p:ext>
            </p:extLst>
          </p:nvPr>
        </p:nvGraphicFramePr>
        <p:xfrm>
          <a:off x="5627086" y="2303984"/>
          <a:ext cx="5746931" cy="366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057">
                  <a:extLst>
                    <a:ext uri="{9D8B030D-6E8A-4147-A177-3AD203B41FA5}">
                      <a16:colId xmlns:a16="http://schemas.microsoft.com/office/drawing/2014/main" val="4073589279"/>
                    </a:ext>
                  </a:extLst>
                </a:gridCol>
                <a:gridCol w="4408874">
                  <a:extLst>
                    <a:ext uri="{9D8B030D-6E8A-4147-A177-3AD203B41FA5}">
                      <a16:colId xmlns:a16="http://schemas.microsoft.com/office/drawing/2014/main" val="2644205559"/>
                    </a:ext>
                  </a:extLst>
                </a:gridCol>
              </a:tblGrid>
              <a:tr h="3787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신승철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웹 개발자 포트폴리오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GWI_Portfolio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47313"/>
                  </a:ext>
                </a:extLst>
              </a:tr>
              <a:tr h="5844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고객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개발자를 원하는 회사 팀원분들 및 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ko-KR" altLang="en-US" sz="1400" b="1" dirty="0"/>
                        <a:t>소통을 원하는 모든 개발자 및 디자이너분들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961642"/>
                  </a:ext>
                </a:extLst>
              </a:tr>
              <a:tr h="3787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분류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신승철 개인 웹 개발자 포트폴리오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919207"/>
                  </a:ext>
                </a:extLst>
              </a:tr>
              <a:tr h="15723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설명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/>
                        <a:t>ABOUT ME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/>
                        <a:t>SKILLS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/>
                        <a:t>ARCHIVING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/>
                        <a:t>PROJECTS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/>
                        <a:t>CAREER</a:t>
                      </a:r>
                      <a:endParaRPr lang="ko-KR" altLang="en-US" sz="1800" dirty="0"/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66379"/>
                  </a:ext>
                </a:extLst>
              </a:tr>
              <a:tr h="7481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도메인</a:t>
                      </a:r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spc="-300" dirty="0" err="1"/>
                        <a:t>ｗｗｗ．Ｇｏｄ</a:t>
                      </a:r>
                      <a:r>
                        <a:rPr lang="ko-KR" altLang="en-US" sz="1400" b="1" spc="-300" dirty="0"/>
                        <a:t>＿</a:t>
                      </a:r>
                      <a:r>
                        <a:rPr lang="en-US" altLang="ko-KR" sz="1400" b="1" spc="-300" dirty="0"/>
                        <a:t>w</a:t>
                      </a:r>
                      <a:r>
                        <a:rPr lang="ko-KR" altLang="en-US" sz="1400" b="1" spc="-300" dirty="0" err="1"/>
                        <a:t>ｉｎ＿ｉｏｒｎ．ｃｏｍ</a:t>
                      </a:r>
                      <a:endParaRPr lang="ko-KR" altLang="en-US" sz="1400" b="1" spc="-300" dirty="0"/>
                    </a:p>
                  </a:txBody>
                  <a:tcPr marT="46639" marB="46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0698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B277774-F228-4A4B-925F-422991DF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38" y="2733186"/>
            <a:ext cx="2090057" cy="10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C2AA30-227A-4F5C-8734-8EA55B5C1076}"/>
              </a:ext>
            </a:extLst>
          </p:cNvPr>
          <p:cNvSpPr txBox="1"/>
          <p:nvPr/>
        </p:nvSpPr>
        <p:spPr>
          <a:xfrm>
            <a:off x="1810138" y="3778215"/>
            <a:ext cx="171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GWI_Portfolio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7ABE4-8DCA-4AD3-B1AC-B1EF02DEB844}"/>
              </a:ext>
            </a:extLst>
          </p:cNvPr>
          <p:cNvSpPr txBox="1"/>
          <p:nvPr/>
        </p:nvSpPr>
        <p:spPr>
          <a:xfrm>
            <a:off x="438537" y="4660736"/>
            <a:ext cx="4833257" cy="120032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페이지 안에 나를 들어낼 수 있는</a:t>
            </a:r>
            <a:endParaRPr lang="en-US" altLang="ko-KR" dirty="0"/>
          </a:p>
          <a:p>
            <a:r>
              <a:rPr lang="ko-KR" altLang="en-US" dirty="0"/>
              <a:t>개발 스킬 표시 및 운영 블로그</a:t>
            </a:r>
            <a:r>
              <a:rPr lang="en-US" altLang="ko-KR" dirty="0"/>
              <a:t>, </a:t>
            </a:r>
            <a:r>
              <a:rPr lang="ko-KR" altLang="en-US" dirty="0"/>
              <a:t>깃 허브 등</a:t>
            </a:r>
            <a:endParaRPr lang="en-US" altLang="ko-KR" dirty="0"/>
          </a:p>
          <a:p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진행</a:t>
            </a:r>
            <a:r>
              <a:rPr lang="en-US" altLang="ko-KR" dirty="0"/>
              <a:t>/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  <a:r>
              <a:rPr lang="ko-KR" altLang="en-US" dirty="0"/>
              <a:t>한 프로젝트를 소개하는</a:t>
            </a:r>
            <a:endParaRPr lang="en-US" altLang="ko-KR" dirty="0"/>
          </a:p>
          <a:p>
            <a:r>
              <a:rPr lang="ko-KR" altLang="en-US" dirty="0"/>
              <a:t>개인 포트폴리오 사이트</a:t>
            </a:r>
          </a:p>
        </p:txBody>
      </p:sp>
    </p:spTree>
    <p:extLst>
      <p:ext uri="{BB962C8B-B14F-4D97-AF65-F5344CB8AC3E}">
        <p14:creationId xmlns:p14="http://schemas.microsoft.com/office/powerpoint/2010/main" val="110173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3. </a:t>
            </a:r>
            <a:r>
              <a:rPr lang="ko-KR" altLang="en-US" dirty="0"/>
              <a:t>포트폴리오 사이트 특징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19973FF-EEDD-4130-A464-618CDE8B61CE}"/>
              </a:ext>
            </a:extLst>
          </p:cNvPr>
          <p:cNvSpPr/>
          <p:nvPr/>
        </p:nvSpPr>
        <p:spPr>
          <a:xfrm>
            <a:off x="5078963" y="1026367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804EC5-098A-41D9-9CC4-BD001B14E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31" y="1427583"/>
            <a:ext cx="1446245" cy="835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269051-BBFC-493C-B1A1-8DC05A81FD4D}"/>
              </a:ext>
            </a:extLst>
          </p:cNvPr>
          <p:cNvSpPr txBox="1"/>
          <p:nvPr/>
        </p:nvSpPr>
        <p:spPr>
          <a:xfrm>
            <a:off x="5236307" y="2262672"/>
            <a:ext cx="171938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GWI_Portfolio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D49B980-782F-4010-AD93-778F65BC3707}"/>
              </a:ext>
            </a:extLst>
          </p:cNvPr>
          <p:cNvSpPr/>
          <p:nvPr/>
        </p:nvSpPr>
        <p:spPr>
          <a:xfrm>
            <a:off x="345233" y="3991933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5EF8EEC-75C9-42A3-9D91-5EC341BA94FA}"/>
              </a:ext>
            </a:extLst>
          </p:cNvPr>
          <p:cNvSpPr/>
          <p:nvPr/>
        </p:nvSpPr>
        <p:spPr>
          <a:xfrm>
            <a:off x="2790770" y="3991933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66384F8-F99B-429C-8128-29CC9A2E8E9B}"/>
              </a:ext>
            </a:extLst>
          </p:cNvPr>
          <p:cNvSpPr/>
          <p:nvPr/>
        </p:nvSpPr>
        <p:spPr>
          <a:xfrm>
            <a:off x="5145513" y="3991933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848FB35-EC87-4C83-8AA6-C6C47C133B26}"/>
              </a:ext>
            </a:extLst>
          </p:cNvPr>
          <p:cNvSpPr/>
          <p:nvPr/>
        </p:nvSpPr>
        <p:spPr>
          <a:xfrm>
            <a:off x="9812694" y="3991933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7C68354-8C0F-463C-AF13-D75DAFBAAAC5}"/>
              </a:ext>
            </a:extLst>
          </p:cNvPr>
          <p:cNvSpPr/>
          <p:nvPr/>
        </p:nvSpPr>
        <p:spPr>
          <a:xfrm>
            <a:off x="7500256" y="3991933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3C4DEBB-53E3-4DA6-A52D-4581F768F9C1}"/>
              </a:ext>
            </a:extLst>
          </p:cNvPr>
          <p:cNvCxnSpPr>
            <a:cxnSpLocks/>
            <a:stCxn id="2" idx="4"/>
            <a:endCxn id="25" idx="0"/>
          </p:cNvCxnSpPr>
          <p:nvPr/>
        </p:nvCxnSpPr>
        <p:spPr>
          <a:xfrm rot="5400000">
            <a:off x="3230732" y="1126664"/>
            <a:ext cx="996807" cy="47337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FC66FDAF-E9E3-4BF9-B35C-BAAE6D40F630}"/>
              </a:ext>
            </a:extLst>
          </p:cNvPr>
          <p:cNvCxnSpPr>
            <a:stCxn id="2" idx="4"/>
            <a:endCxn id="26" idx="0"/>
          </p:cNvCxnSpPr>
          <p:nvPr/>
        </p:nvCxnSpPr>
        <p:spPr>
          <a:xfrm rot="5400000">
            <a:off x="4453501" y="2349433"/>
            <a:ext cx="996807" cy="2288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1DCF77-870D-4611-92E9-4E428890F4A0}"/>
              </a:ext>
            </a:extLst>
          </p:cNvPr>
          <p:cNvCxnSpPr>
            <a:stCxn id="2" idx="4"/>
            <a:endCxn id="27" idx="0"/>
          </p:cNvCxnSpPr>
          <p:nvPr/>
        </p:nvCxnSpPr>
        <p:spPr>
          <a:xfrm rot="16200000" flipH="1">
            <a:off x="5630872" y="3460254"/>
            <a:ext cx="996807" cy="66550"/>
          </a:xfrm>
          <a:prstGeom prst="bentConnector3">
            <a:avLst>
              <a:gd name="adj1" fmla="val 509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FBDF520-91FD-4A56-89E3-5ED1F120F42D}"/>
              </a:ext>
            </a:extLst>
          </p:cNvPr>
          <p:cNvCxnSpPr>
            <a:stCxn id="2" idx="4"/>
            <a:endCxn id="29" idx="0"/>
          </p:cNvCxnSpPr>
          <p:nvPr/>
        </p:nvCxnSpPr>
        <p:spPr>
          <a:xfrm rot="16200000" flipH="1">
            <a:off x="6808243" y="2282882"/>
            <a:ext cx="996807" cy="24212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C94F7B4-ED76-432C-B31E-9CAACE6084EE}"/>
              </a:ext>
            </a:extLst>
          </p:cNvPr>
          <p:cNvCxnSpPr>
            <a:stCxn id="2" idx="4"/>
            <a:endCxn id="28" idx="0"/>
          </p:cNvCxnSpPr>
          <p:nvPr/>
        </p:nvCxnSpPr>
        <p:spPr>
          <a:xfrm rot="16200000" flipH="1">
            <a:off x="7964462" y="1126663"/>
            <a:ext cx="996807" cy="47337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1242315D-BA75-486A-87A3-449123200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0" y="4247167"/>
            <a:ext cx="1062774" cy="111870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11399E-60A4-49AD-9570-6A2185F1F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70" y="4247163"/>
            <a:ext cx="1062774" cy="111870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B66C06-121C-43AC-BC8A-06EADDE3B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913" y="4247164"/>
            <a:ext cx="1062774" cy="111870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C7A34FE-CEE3-4197-892D-9BBAC5BC7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742" y="4247165"/>
            <a:ext cx="1062774" cy="111870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6D661B9-A666-4DC2-86FB-7A422C55C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333" y="4247166"/>
            <a:ext cx="1062774" cy="111870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9953AAE-BE05-49A5-9540-97CA46B23063}"/>
              </a:ext>
            </a:extLst>
          </p:cNvPr>
          <p:cNvSpPr txBox="1"/>
          <p:nvPr/>
        </p:nvSpPr>
        <p:spPr>
          <a:xfrm>
            <a:off x="711289" y="5466534"/>
            <a:ext cx="130195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About_Me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D54207-98C8-49BC-9434-76A3ABBCC234}"/>
              </a:ext>
            </a:extLst>
          </p:cNvPr>
          <p:cNvSpPr txBox="1"/>
          <p:nvPr/>
        </p:nvSpPr>
        <p:spPr>
          <a:xfrm>
            <a:off x="3412170" y="5480159"/>
            <a:ext cx="77841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Skills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86DE0E-9A33-4E0E-85BD-AF1F599646F4}"/>
              </a:ext>
            </a:extLst>
          </p:cNvPr>
          <p:cNvSpPr txBox="1"/>
          <p:nvPr/>
        </p:nvSpPr>
        <p:spPr>
          <a:xfrm>
            <a:off x="5543954" y="5480159"/>
            <a:ext cx="125175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Archiving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87AB78-B925-4585-AF28-E2A1B1C93EEF}"/>
              </a:ext>
            </a:extLst>
          </p:cNvPr>
          <p:cNvSpPr txBox="1"/>
          <p:nvPr/>
        </p:nvSpPr>
        <p:spPr>
          <a:xfrm>
            <a:off x="7959671" y="5466534"/>
            <a:ext cx="111524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Projects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5D45A5-59B3-4054-9DD1-8E0B1E91FCA9}"/>
              </a:ext>
            </a:extLst>
          </p:cNvPr>
          <p:cNvSpPr txBox="1"/>
          <p:nvPr/>
        </p:nvSpPr>
        <p:spPr>
          <a:xfrm>
            <a:off x="10366686" y="5480159"/>
            <a:ext cx="92608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Carrer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BE63F9-CEBF-47A7-B25F-522E5C6B7EE2}"/>
              </a:ext>
            </a:extLst>
          </p:cNvPr>
          <p:cNvSpPr txBox="1"/>
          <p:nvPr/>
        </p:nvSpPr>
        <p:spPr>
          <a:xfrm>
            <a:off x="63741" y="6268760"/>
            <a:ext cx="2611612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/>
              <a:t>간단하게 나를 소개 하는 기능 개발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FFF639-53B5-46A9-90AF-11311C407703}"/>
              </a:ext>
            </a:extLst>
          </p:cNvPr>
          <p:cNvSpPr txBox="1"/>
          <p:nvPr/>
        </p:nvSpPr>
        <p:spPr>
          <a:xfrm>
            <a:off x="2855062" y="6270495"/>
            <a:ext cx="312777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/>
              <a:t>내가 사용할 수 있는 사용해봤던 기술 나열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CA2A6FD-52DD-4ABC-BE3B-ED064EB324ED}"/>
              </a:ext>
            </a:extLst>
          </p:cNvPr>
          <p:cNvCxnSpPr>
            <a:stCxn id="25" idx="4"/>
            <a:endCxn id="55" idx="0"/>
          </p:cNvCxnSpPr>
          <p:nvPr/>
        </p:nvCxnSpPr>
        <p:spPr>
          <a:xfrm>
            <a:off x="1362270" y="5960692"/>
            <a:ext cx="7277" cy="30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F25AA16-F74B-4197-B75E-0F30DAD87763}"/>
              </a:ext>
            </a:extLst>
          </p:cNvPr>
          <p:cNvCxnSpPr>
            <a:stCxn id="26" idx="4"/>
            <a:endCxn id="56" idx="0"/>
          </p:cNvCxnSpPr>
          <p:nvPr/>
        </p:nvCxnSpPr>
        <p:spPr>
          <a:xfrm>
            <a:off x="3807807" y="5960692"/>
            <a:ext cx="611145" cy="30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742CDB3-A891-4537-A14C-F763F5771CBF}"/>
              </a:ext>
            </a:extLst>
          </p:cNvPr>
          <p:cNvSpPr txBox="1"/>
          <p:nvPr/>
        </p:nvSpPr>
        <p:spPr>
          <a:xfrm>
            <a:off x="6169830" y="6268761"/>
            <a:ext cx="194155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블로그 소개 기능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31213C-DCCB-4D24-A64F-71C25A57F8EA}"/>
              </a:ext>
            </a:extLst>
          </p:cNvPr>
          <p:cNvCxnSpPr>
            <a:cxnSpLocks/>
            <a:stCxn id="27" idx="4"/>
            <a:endCxn id="66" idx="0"/>
          </p:cNvCxnSpPr>
          <p:nvPr/>
        </p:nvCxnSpPr>
        <p:spPr>
          <a:xfrm>
            <a:off x="6162550" y="5960692"/>
            <a:ext cx="978059" cy="30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C543B3F-E15C-4F5E-A9A9-3D73DC68D446}"/>
              </a:ext>
            </a:extLst>
          </p:cNvPr>
          <p:cNvSpPr txBox="1"/>
          <p:nvPr/>
        </p:nvSpPr>
        <p:spPr>
          <a:xfrm>
            <a:off x="8234630" y="6268761"/>
            <a:ext cx="2249334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/>
              <a:t>개발한 프로젝트 나열 및 소개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A2DEB2C-7A8C-4D75-87EB-FD489F99B107}"/>
              </a:ext>
            </a:extLst>
          </p:cNvPr>
          <p:cNvCxnSpPr>
            <a:cxnSpLocks/>
            <a:stCxn id="29" idx="4"/>
            <a:endCxn id="69" idx="0"/>
          </p:cNvCxnSpPr>
          <p:nvPr/>
        </p:nvCxnSpPr>
        <p:spPr>
          <a:xfrm>
            <a:off x="8517293" y="5960692"/>
            <a:ext cx="842004" cy="30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1C5F399-0C8A-4DA5-83A2-0420CB917B3D}"/>
              </a:ext>
            </a:extLst>
          </p:cNvPr>
          <p:cNvSpPr txBox="1"/>
          <p:nvPr/>
        </p:nvSpPr>
        <p:spPr>
          <a:xfrm>
            <a:off x="10658336" y="6268760"/>
            <a:ext cx="1370888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커리어 확인 기능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E5822E-9820-478B-882C-6CCFEDD807FB}"/>
              </a:ext>
            </a:extLst>
          </p:cNvPr>
          <p:cNvCxnSpPr>
            <a:stCxn id="28" idx="4"/>
            <a:endCxn id="76" idx="0"/>
          </p:cNvCxnSpPr>
          <p:nvPr/>
        </p:nvCxnSpPr>
        <p:spPr>
          <a:xfrm>
            <a:off x="10829731" y="5960692"/>
            <a:ext cx="514049" cy="30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53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3. </a:t>
            </a:r>
            <a:r>
              <a:rPr lang="ko-KR" altLang="en-US" dirty="0"/>
              <a:t>포트폴리오 사이트 이용방법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19973FF-EEDD-4130-A464-618CDE8B61CE}"/>
              </a:ext>
            </a:extLst>
          </p:cNvPr>
          <p:cNvSpPr/>
          <p:nvPr/>
        </p:nvSpPr>
        <p:spPr>
          <a:xfrm>
            <a:off x="4533525" y="2653182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804EC5-098A-41D9-9CC4-BD001B14E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93" y="3054398"/>
            <a:ext cx="1446245" cy="835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269051-BBFC-493C-B1A1-8DC05A81FD4D}"/>
              </a:ext>
            </a:extLst>
          </p:cNvPr>
          <p:cNvSpPr txBox="1"/>
          <p:nvPr/>
        </p:nvSpPr>
        <p:spPr>
          <a:xfrm>
            <a:off x="4690870" y="4041497"/>
            <a:ext cx="171938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GWI_Portfolio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C589F54-14C2-4A91-AE5C-E59318DA72DE}"/>
              </a:ext>
            </a:extLst>
          </p:cNvPr>
          <p:cNvSpPr/>
          <p:nvPr/>
        </p:nvSpPr>
        <p:spPr>
          <a:xfrm>
            <a:off x="526187" y="2626566"/>
            <a:ext cx="2034073" cy="19687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17FDA-5691-4589-AE63-3D954517C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36" y="3027783"/>
            <a:ext cx="717687" cy="94316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57380A9-7218-4CD9-A5D9-5DD7CA5554FF}"/>
              </a:ext>
            </a:extLst>
          </p:cNvPr>
          <p:cNvSpPr txBox="1"/>
          <p:nvPr/>
        </p:nvSpPr>
        <p:spPr>
          <a:xfrm>
            <a:off x="585268" y="4072809"/>
            <a:ext cx="191590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 Rounded MT Bold" panose="020F0704030504030204" pitchFamily="34" charset="0"/>
              </a:rPr>
              <a:t>웹사이트 이용자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856063-9B3A-445A-980E-1DCD261B08C5}"/>
              </a:ext>
            </a:extLst>
          </p:cNvPr>
          <p:cNvCxnSpPr>
            <a:cxnSpLocks/>
            <a:stCxn id="44" idx="6"/>
            <a:endCxn id="2" idx="2"/>
          </p:cNvCxnSpPr>
          <p:nvPr/>
        </p:nvCxnSpPr>
        <p:spPr>
          <a:xfrm>
            <a:off x="2560260" y="3610946"/>
            <a:ext cx="1973265" cy="26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C0AFE0-346B-4A2E-AA14-10C0A9D2A4A1}"/>
              </a:ext>
            </a:extLst>
          </p:cNvPr>
          <p:cNvSpPr txBox="1"/>
          <p:nvPr/>
        </p:nvSpPr>
        <p:spPr>
          <a:xfrm>
            <a:off x="7121091" y="2621899"/>
            <a:ext cx="4991878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해당 개발자의 개발 스킬을 알 수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현재 진행 중인 프로젝트를 알 수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관심있게 공부중인 목록을 확인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 해당 개발자의 커리어를 알 수 있다</a:t>
            </a:r>
            <a:r>
              <a:rPr lang="en-US" altLang="ko-KR" dirty="0"/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1DA27C-78D6-41FC-A7BC-46494865A8CE}"/>
              </a:ext>
            </a:extLst>
          </p:cNvPr>
          <p:cNvSpPr txBox="1"/>
          <p:nvPr/>
        </p:nvSpPr>
        <p:spPr>
          <a:xfrm>
            <a:off x="3027974" y="3452896"/>
            <a:ext cx="91539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1. </a:t>
            </a:r>
            <a:r>
              <a:rPr lang="ko-KR" altLang="en-US" dirty="0">
                <a:latin typeface="Arial Rounded MT Bold" panose="020F0704030504030204" pitchFamily="34" charset="0"/>
              </a:rPr>
              <a:t>접속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30581A5-BAA4-4A11-8370-24F6A96763EA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6567598" y="3637562"/>
            <a:ext cx="553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92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5. </a:t>
            </a:r>
            <a:r>
              <a:rPr lang="ko-KR" altLang="en-US" dirty="0"/>
              <a:t>프로젝트 제작 기술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BCE8B4C-E1BF-4EFB-944C-D4D57137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37969"/>
              </p:ext>
            </p:extLst>
          </p:nvPr>
        </p:nvGraphicFramePr>
        <p:xfrm>
          <a:off x="2199951" y="1232849"/>
          <a:ext cx="812800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861">
                  <a:extLst>
                    <a:ext uri="{9D8B030D-6E8A-4147-A177-3AD203B41FA5}">
                      <a16:colId xmlns:a16="http://schemas.microsoft.com/office/drawing/2014/main" val="2047538848"/>
                    </a:ext>
                  </a:extLst>
                </a:gridCol>
                <a:gridCol w="5112139">
                  <a:extLst>
                    <a:ext uri="{9D8B030D-6E8A-4147-A177-3AD203B41FA5}">
                      <a16:colId xmlns:a16="http://schemas.microsoft.com/office/drawing/2014/main" val="3201498542"/>
                    </a:ext>
                  </a:extLst>
                </a:gridCol>
              </a:tblGrid>
              <a:tr h="5409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 디자인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파워 포인트를 이용한 개발 계획서 작성 및 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Figma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파일을 이용한 웹 사이트 디자인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158706"/>
                  </a:ext>
                </a:extLst>
              </a:tr>
              <a:tr h="5409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웹 퍼블리싱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Figma </a:t>
                      </a:r>
                      <a:r>
                        <a:rPr lang="ko-KR" altLang="en-US" sz="1600" dirty="0"/>
                        <a:t>디자인 파일을 이용한 기본 </a:t>
                      </a:r>
                      <a:r>
                        <a:rPr lang="en-US" altLang="ko-KR" sz="1600" dirty="0"/>
                        <a:t>html5 + css3 </a:t>
                      </a:r>
                    </a:p>
                    <a:p>
                      <a:pPr latinLnBrk="1"/>
                      <a:r>
                        <a:rPr lang="ko-KR" altLang="en-US" sz="1600" dirty="0"/>
                        <a:t>웹 사이트 뼈대 작성 및 디자인 작업 실시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844277"/>
                  </a:ext>
                </a:extLst>
              </a:tr>
              <a:tr h="5409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웹 개발</a:t>
                      </a:r>
                      <a:r>
                        <a:rPr lang="en-US" altLang="ko-KR" b="1" dirty="0"/>
                        <a:t>(Front)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JS, React, Next.js(</a:t>
                      </a:r>
                      <a:r>
                        <a:rPr lang="ko-KR" altLang="en-US" sz="1600" dirty="0"/>
                        <a:t>페이지 라우터 버전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를 이용한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구 버전 프레임워크 페이지 경험 및 개발 실시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규모에 따라 부분적으로 </a:t>
                      </a:r>
                      <a:r>
                        <a:rPr lang="en-US" altLang="ko-KR" sz="1600" dirty="0"/>
                        <a:t>Redux</a:t>
                      </a:r>
                      <a:r>
                        <a:rPr lang="ko-KR" altLang="en-US" sz="1600" dirty="0"/>
                        <a:t> 사용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441086"/>
                  </a:ext>
                </a:extLst>
              </a:tr>
              <a:tr h="540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웹 개발</a:t>
                      </a:r>
                      <a:r>
                        <a:rPr lang="en-US" altLang="ko-KR" b="1" dirty="0"/>
                        <a:t>(Back)</a:t>
                      </a:r>
                      <a:endParaRPr lang="ko-KR" altLang="en-US" b="1" dirty="0"/>
                    </a:p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Spring Boot3 </a:t>
                      </a:r>
                      <a:r>
                        <a:rPr lang="ko-KR" altLang="en-US" sz="1600" dirty="0"/>
                        <a:t>기반 페이지 제작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기본언어로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Java</a:t>
                      </a:r>
                      <a:r>
                        <a:rPr lang="ko-KR" altLang="en-US" sz="1600" dirty="0"/>
                        <a:t>를 사용하며</a:t>
                      </a:r>
                      <a:r>
                        <a:rPr lang="en-US" altLang="ko-KR" sz="1600" dirty="0"/>
                        <a:t>, JPA</a:t>
                      </a:r>
                      <a:r>
                        <a:rPr lang="ko-KR" altLang="en-US" sz="1600" dirty="0"/>
                        <a:t>를 사용하여 페이지 제작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기본 </a:t>
                      </a:r>
                      <a:r>
                        <a:rPr lang="en-US" altLang="ko-KR" sz="1600" dirty="0"/>
                        <a:t>JPA</a:t>
                      </a:r>
                      <a:r>
                        <a:rPr lang="ko-KR" altLang="en-US" sz="1600" dirty="0"/>
                        <a:t>와 </a:t>
                      </a:r>
                      <a:r>
                        <a:rPr lang="en-US" altLang="ko-KR" sz="1600" dirty="0"/>
                        <a:t>JPQL</a:t>
                      </a:r>
                      <a:r>
                        <a:rPr lang="ko-KR" altLang="en-US" sz="1600" dirty="0"/>
                        <a:t>을 사용하여 데이터를 조작하되 추후 </a:t>
                      </a:r>
                      <a:r>
                        <a:rPr lang="en-US" altLang="ko-KR" sz="1600" dirty="0"/>
                        <a:t>Refactoring</a:t>
                      </a:r>
                      <a:r>
                        <a:rPr lang="ko-KR" altLang="en-US" sz="1600" dirty="0"/>
                        <a:t>시 </a:t>
                      </a:r>
                      <a:r>
                        <a:rPr lang="en-US" altLang="ko-KR" sz="1600" dirty="0"/>
                        <a:t>Spring Data JPA</a:t>
                      </a:r>
                      <a:r>
                        <a:rPr lang="ko-KR" altLang="en-US" sz="1600" dirty="0"/>
                        <a:t>까지 사용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는 기본적으로 </a:t>
                      </a:r>
                      <a:r>
                        <a:rPr lang="en-US" altLang="ko-KR" sz="1600" dirty="0"/>
                        <a:t>Maria DB</a:t>
                      </a:r>
                      <a:r>
                        <a:rPr lang="ko-KR" altLang="en-US" sz="1600" dirty="0"/>
                        <a:t>를 사용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72895"/>
                  </a:ext>
                </a:extLst>
              </a:tr>
              <a:tr h="469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버전 관리 및 배포 시스템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깃허브</a:t>
                      </a:r>
                      <a:r>
                        <a:rPr lang="ko-KR" altLang="en-US" sz="1600" dirty="0"/>
                        <a:t> 시스템으로 버전 관리 및 개발 프로젝트 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관리 실시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아마존 웹 서비스</a:t>
                      </a:r>
                      <a:r>
                        <a:rPr lang="en-US" altLang="ko-KR" sz="1600" dirty="0"/>
                        <a:t>(AWS)</a:t>
                      </a:r>
                      <a:r>
                        <a:rPr lang="ko-KR" altLang="en-US" sz="1600" dirty="0"/>
                        <a:t>로 해당 웹사이트 배포 실시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922103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5BF9C03-96AF-4226-B6A7-36147DF1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" y="5556381"/>
            <a:ext cx="1137751" cy="682651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01554035-BD4D-4549-9A77-55CF048CD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8236" y="4211106"/>
            <a:ext cx="1078269" cy="880007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5E48C036-803B-4AC5-9EC1-DC13F4884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11" y="2357929"/>
            <a:ext cx="991862" cy="991862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1EDFE4F-F31C-4FDB-9353-E25F95EB6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22118" y="811913"/>
            <a:ext cx="578503" cy="880007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A3CBCE3D-85E3-401E-8173-62D45AABF0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24931" y="5700072"/>
            <a:ext cx="1346620" cy="3628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A71ED1-3024-4B96-A621-8AA42BFD92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931" y="3176491"/>
            <a:ext cx="1461795" cy="730136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D37E1FA1-8F6F-4791-AD5B-7EDCC80B56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788" y="4153842"/>
            <a:ext cx="1794005" cy="46511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1B81F9A-4EB8-4A53-A44E-FA9651723F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610" y="838853"/>
            <a:ext cx="714183" cy="991862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240A1220-A4E9-4143-A2AD-986861ACA0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25137" y="1988531"/>
            <a:ext cx="971902" cy="971902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490C15A-78D4-4410-9703-49A2F91B3FE7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12793" y="1334784"/>
            <a:ext cx="1387158" cy="74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901E336-24A8-4ED7-B1F1-451741630F1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004573" y="2198947"/>
            <a:ext cx="1195378" cy="6549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A19588B-9785-49D8-B63B-3A1E87044600}"/>
              </a:ext>
            </a:extLst>
          </p:cNvPr>
          <p:cNvCxnSpPr>
            <a:stCxn id="20" idx="1"/>
          </p:cNvCxnSpPr>
          <p:nvPr/>
        </p:nvCxnSpPr>
        <p:spPr>
          <a:xfrm flipH="1">
            <a:off x="10327951" y="1251917"/>
            <a:ext cx="694167" cy="23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D157A0F0-8057-49F5-B917-F44FCE58D7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60" y="3487366"/>
            <a:ext cx="702901" cy="6494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1641099-28BD-49C5-93D1-81A515C811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9" y="3676241"/>
            <a:ext cx="1129341" cy="230386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6E24E30-5D22-4187-9E59-2B32CEFC357D}"/>
              </a:ext>
            </a:extLst>
          </p:cNvPr>
          <p:cNvCxnSpPr>
            <a:stCxn id="48" idx="0"/>
          </p:cNvCxnSpPr>
          <p:nvPr/>
        </p:nvCxnSpPr>
        <p:spPr>
          <a:xfrm flipV="1">
            <a:off x="1750011" y="2853860"/>
            <a:ext cx="449940" cy="6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2B8190C-7A03-4DA8-BC80-745477706E3C}"/>
              </a:ext>
            </a:extLst>
          </p:cNvPr>
          <p:cNvCxnSpPr>
            <a:stCxn id="52" idx="0"/>
          </p:cNvCxnSpPr>
          <p:nvPr/>
        </p:nvCxnSpPr>
        <p:spPr>
          <a:xfrm flipV="1">
            <a:off x="724350" y="2853860"/>
            <a:ext cx="1475601" cy="822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63B2707-A00E-46F2-A858-C07E070D0E3E}"/>
              </a:ext>
            </a:extLst>
          </p:cNvPr>
          <p:cNvCxnSpPr>
            <a:stCxn id="32" idx="1"/>
          </p:cNvCxnSpPr>
          <p:nvPr/>
        </p:nvCxnSpPr>
        <p:spPr>
          <a:xfrm flipH="1">
            <a:off x="10327951" y="2474482"/>
            <a:ext cx="397186" cy="379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CC7E93-F613-4282-968D-87B535CFB7D6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863684" y="3777929"/>
            <a:ext cx="336267" cy="63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6AAE6FC-6DB7-4BE9-8E2C-E6F733833B94}"/>
              </a:ext>
            </a:extLst>
          </p:cNvPr>
          <p:cNvCxnSpPr>
            <a:stCxn id="24" idx="1"/>
            <a:endCxn id="3" idx="3"/>
          </p:cNvCxnSpPr>
          <p:nvPr/>
        </p:nvCxnSpPr>
        <p:spPr>
          <a:xfrm flipH="1">
            <a:off x="10327951" y="3541559"/>
            <a:ext cx="196980" cy="236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6D35FFC-2B19-4444-BE8D-82BD50DA5270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10327951" y="4553339"/>
            <a:ext cx="290285" cy="9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C9B096-6219-4542-B1F4-28FB4EF6B54A}"/>
              </a:ext>
            </a:extLst>
          </p:cNvPr>
          <p:cNvCxnSpPr>
            <a:stCxn id="13" idx="3"/>
          </p:cNvCxnSpPr>
          <p:nvPr/>
        </p:nvCxnSpPr>
        <p:spPr>
          <a:xfrm flipV="1">
            <a:off x="1557628" y="5784980"/>
            <a:ext cx="642323" cy="11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2FD33C8-0062-476D-A517-2191EF543B63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10327951" y="5841343"/>
            <a:ext cx="196980" cy="4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래픽 72">
            <a:extLst>
              <a:ext uri="{FF2B5EF4-FFF2-40B4-BE49-F238E27FC236}">
                <a16:creationId xmlns:a16="http://schemas.microsoft.com/office/drawing/2014/main" id="{01C68187-57F8-4C93-851A-E72378F361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1961" y="4573061"/>
            <a:ext cx="456959" cy="849944"/>
          </a:xfrm>
          <a:prstGeom prst="rect">
            <a:avLst/>
          </a:prstGeom>
        </p:spPr>
      </p:pic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71EA737-81E8-4054-AF7B-42437B95A78E}"/>
              </a:ext>
            </a:extLst>
          </p:cNvPr>
          <p:cNvCxnSpPr>
            <a:stCxn id="73" idx="3"/>
          </p:cNvCxnSpPr>
          <p:nvPr/>
        </p:nvCxnSpPr>
        <p:spPr>
          <a:xfrm flipV="1">
            <a:off x="798920" y="4480292"/>
            <a:ext cx="1401031" cy="51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64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6. </a:t>
            </a:r>
            <a:r>
              <a:rPr lang="ko-KR" altLang="en-US" dirty="0"/>
              <a:t>제작 계획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E7BC1D5-CF1F-4B2A-AA2A-1348F03F8885}"/>
              </a:ext>
            </a:extLst>
          </p:cNvPr>
          <p:cNvSpPr/>
          <p:nvPr/>
        </p:nvSpPr>
        <p:spPr>
          <a:xfrm>
            <a:off x="877077" y="1511559"/>
            <a:ext cx="1735494" cy="4478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43137C9-39B1-4C41-B50B-4B24C6F4E156}"/>
              </a:ext>
            </a:extLst>
          </p:cNvPr>
          <p:cNvSpPr/>
          <p:nvPr/>
        </p:nvSpPr>
        <p:spPr>
          <a:xfrm>
            <a:off x="877077" y="3287486"/>
            <a:ext cx="1735494" cy="4478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 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ED72DF-47F6-4541-A493-E2D1B85AD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33" y="1218766"/>
            <a:ext cx="717687" cy="94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227CD5-6A07-43E5-AAE5-A9A487548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218766"/>
            <a:ext cx="717687" cy="9431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AD9F91-07D2-4701-85EB-E319BDEEE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72" y="1218766"/>
            <a:ext cx="717687" cy="9431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55B449-9E6E-4349-B08F-DEDB8B9B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36" y="1218766"/>
            <a:ext cx="717687" cy="943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DA3B8-5472-43FA-A7C8-061C5C98A39C}"/>
              </a:ext>
            </a:extLst>
          </p:cNvPr>
          <p:cNvSpPr txBox="1"/>
          <p:nvPr/>
        </p:nvSpPr>
        <p:spPr>
          <a:xfrm>
            <a:off x="3274098" y="2369019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웹 디자이너 </a:t>
            </a:r>
            <a:r>
              <a:rPr lang="en-US" altLang="ko-KR" sz="1200" dirty="0"/>
              <a:t>1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신승철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0016C-BC0F-4EAF-BC2E-38474B75CAE9}"/>
              </a:ext>
            </a:extLst>
          </p:cNvPr>
          <p:cNvSpPr txBox="1"/>
          <p:nvPr/>
        </p:nvSpPr>
        <p:spPr>
          <a:xfrm>
            <a:off x="5127517" y="2388159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웹 퍼블리셔 </a:t>
            </a:r>
            <a:r>
              <a:rPr lang="en-US" altLang="ko-KR" sz="1200" dirty="0"/>
              <a:t>1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신승철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5664B-E013-4646-9B0F-2BB1911881B2}"/>
              </a:ext>
            </a:extLst>
          </p:cNvPr>
          <p:cNvSpPr txBox="1"/>
          <p:nvPr/>
        </p:nvSpPr>
        <p:spPr>
          <a:xfrm>
            <a:off x="6767540" y="2388159"/>
            <a:ext cx="1605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웹 개발자</a:t>
            </a:r>
            <a:r>
              <a:rPr lang="en-US" altLang="ko-KR" sz="1200" dirty="0"/>
              <a:t>(Front)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신승철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068BF-85F4-48E1-8007-D235C4450764}"/>
              </a:ext>
            </a:extLst>
          </p:cNvPr>
          <p:cNvSpPr txBox="1"/>
          <p:nvPr/>
        </p:nvSpPr>
        <p:spPr>
          <a:xfrm>
            <a:off x="8711557" y="2396533"/>
            <a:ext cx="15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웹 개발자</a:t>
            </a:r>
            <a:r>
              <a:rPr lang="en-US" altLang="ko-KR" sz="1200" dirty="0"/>
              <a:t>(Back)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신승철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392226C-2231-4727-963D-49F313883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600977"/>
              </p:ext>
            </p:extLst>
          </p:nvPr>
        </p:nvGraphicFramePr>
        <p:xfrm>
          <a:off x="2651833" y="3855608"/>
          <a:ext cx="8845423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882">
                  <a:extLst>
                    <a:ext uri="{9D8B030D-6E8A-4147-A177-3AD203B41FA5}">
                      <a16:colId xmlns:a16="http://schemas.microsoft.com/office/drawing/2014/main" val="2929062793"/>
                    </a:ext>
                  </a:extLst>
                </a:gridCol>
                <a:gridCol w="1042363">
                  <a:extLst>
                    <a:ext uri="{9D8B030D-6E8A-4147-A177-3AD203B41FA5}">
                      <a16:colId xmlns:a16="http://schemas.microsoft.com/office/drawing/2014/main" val="1236734441"/>
                    </a:ext>
                  </a:extLst>
                </a:gridCol>
                <a:gridCol w="1042363">
                  <a:extLst>
                    <a:ext uri="{9D8B030D-6E8A-4147-A177-3AD203B41FA5}">
                      <a16:colId xmlns:a16="http://schemas.microsoft.com/office/drawing/2014/main" val="2569474562"/>
                    </a:ext>
                  </a:extLst>
                </a:gridCol>
                <a:gridCol w="1042363">
                  <a:extLst>
                    <a:ext uri="{9D8B030D-6E8A-4147-A177-3AD203B41FA5}">
                      <a16:colId xmlns:a16="http://schemas.microsoft.com/office/drawing/2014/main" val="4011005186"/>
                    </a:ext>
                  </a:extLst>
                </a:gridCol>
                <a:gridCol w="1042363">
                  <a:extLst>
                    <a:ext uri="{9D8B030D-6E8A-4147-A177-3AD203B41FA5}">
                      <a16:colId xmlns:a16="http://schemas.microsoft.com/office/drawing/2014/main" val="143398173"/>
                    </a:ext>
                  </a:extLst>
                </a:gridCol>
                <a:gridCol w="1042363">
                  <a:extLst>
                    <a:ext uri="{9D8B030D-6E8A-4147-A177-3AD203B41FA5}">
                      <a16:colId xmlns:a16="http://schemas.microsoft.com/office/drawing/2014/main" val="2558521331"/>
                    </a:ext>
                  </a:extLst>
                </a:gridCol>
                <a:gridCol w="1042363">
                  <a:extLst>
                    <a:ext uri="{9D8B030D-6E8A-4147-A177-3AD203B41FA5}">
                      <a16:colId xmlns:a16="http://schemas.microsoft.com/office/drawing/2014/main" val="2090826339"/>
                    </a:ext>
                  </a:extLst>
                </a:gridCol>
                <a:gridCol w="1042363">
                  <a:extLst>
                    <a:ext uri="{9D8B030D-6E8A-4147-A177-3AD203B41FA5}">
                      <a16:colId xmlns:a16="http://schemas.microsoft.com/office/drawing/2014/main" val="1367696084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Day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Day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Day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Day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Day 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Day 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Day 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45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프로젝트 정의서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3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퍼블리싱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3062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36518"/>
                  </a:ext>
                </a:extLst>
              </a:tr>
              <a:tr h="197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및 공개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55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22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A8A15-B6ED-4584-A6DF-73FDF4710455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7. </a:t>
            </a:r>
            <a:r>
              <a:rPr lang="ko-KR" altLang="en-US" dirty="0"/>
              <a:t>디자인 계획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E7BC1D5-CF1F-4B2A-AA2A-1348F03F8885}"/>
              </a:ext>
            </a:extLst>
          </p:cNvPr>
          <p:cNvSpPr/>
          <p:nvPr/>
        </p:nvSpPr>
        <p:spPr>
          <a:xfrm>
            <a:off x="6096000" y="1138335"/>
            <a:ext cx="1735494" cy="4478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콘셉트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20B1D-3601-46B8-9D66-0058A0BFA771}"/>
              </a:ext>
            </a:extLst>
          </p:cNvPr>
          <p:cNvSpPr txBox="1"/>
          <p:nvPr/>
        </p:nvSpPr>
        <p:spPr>
          <a:xfrm>
            <a:off x="6096000" y="1875453"/>
            <a:ext cx="5431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흰색과 검은색을 기본으로 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확장 기능을 고려한 깔끔한 디자인 채택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파스텔 톤으로 최신 웹 페이지 디자인 경향 반영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필요한 이미지는 </a:t>
            </a:r>
            <a:r>
              <a:rPr lang="en-US" altLang="ko-KR" dirty="0" err="1"/>
              <a:t>pixabay</a:t>
            </a:r>
            <a:r>
              <a:rPr lang="ko-KR" altLang="en-US" dirty="0"/>
              <a:t>에서 참조 및 사용</a:t>
            </a:r>
            <a:endParaRPr lang="en-US" altLang="ko-KR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330EA6-92BE-4CDE-A1D6-032A72EA8235}"/>
              </a:ext>
            </a:extLst>
          </p:cNvPr>
          <p:cNvSpPr/>
          <p:nvPr/>
        </p:nvSpPr>
        <p:spPr>
          <a:xfrm>
            <a:off x="6096000" y="3205065"/>
            <a:ext cx="1735494" cy="4478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/>
              <a:t>주요 사용 색상</a:t>
            </a:r>
            <a:endParaRPr lang="en-US" altLang="ko-KR" spc="-1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B11FB-740D-3ACE-1279-96CDDA4A228D}"/>
              </a:ext>
            </a:extLst>
          </p:cNvPr>
          <p:cNvSpPr txBox="1"/>
          <p:nvPr/>
        </p:nvSpPr>
        <p:spPr>
          <a:xfrm>
            <a:off x="6095999" y="5512208"/>
            <a:ext cx="5945715" cy="276999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피그마</a:t>
            </a:r>
            <a:r>
              <a:rPr lang="en-US" altLang="ko-KR" sz="12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(Figma) </a:t>
            </a:r>
            <a:r>
              <a:rPr lang="ko-KR" altLang="en-US" sz="12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디자인 사이트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8B60A-994E-2023-AEF8-23153CF50774}"/>
              </a:ext>
            </a:extLst>
          </p:cNvPr>
          <p:cNvSpPr txBox="1"/>
          <p:nvPr/>
        </p:nvSpPr>
        <p:spPr>
          <a:xfrm>
            <a:off x="6095999" y="3993199"/>
            <a:ext cx="1430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#FFFFFF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#2C2C2C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GRAY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AD00CB-1F61-6F15-822E-6DCB3762DB67}"/>
              </a:ext>
            </a:extLst>
          </p:cNvPr>
          <p:cNvSpPr/>
          <p:nvPr/>
        </p:nvSpPr>
        <p:spPr>
          <a:xfrm>
            <a:off x="7408675" y="4097866"/>
            <a:ext cx="136153" cy="1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ABC639-FADE-6C63-758D-9E2EE5D54200}"/>
              </a:ext>
            </a:extLst>
          </p:cNvPr>
          <p:cNvSpPr/>
          <p:nvPr/>
        </p:nvSpPr>
        <p:spPr>
          <a:xfrm>
            <a:off x="7476751" y="4387114"/>
            <a:ext cx="136153" cy="169333"/>
          </a:xfrm>
          <a:prstGeom prst="rect">
            <a:avLst/>
          </a:prstGeom>
          <a:solidFill>
            <a:srgbClr val="2C2C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B5ACED-6891-2A03-1BFA-E5CE662F6C4D}"/>
              </a:ext>
            </a:extLst>
          </p:cNvPr>
          <p:cNvSpPr/>
          <p:nvPr/>
        </p:nvSpPr>
        <p:spPr>
          <a:xfrm>
            <a:off x="7095752" y="4641377"/>
            <a:ext cx="136153" cy="16933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C41FAA-5DC3-F0DE-161E-7AB4187D9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7" y="1138335"/>
            <a:ext cx="4707467" cy="53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4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9FDC-EEBF-0590-9DFE-BC91AFBE4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F9DD91-082E-39A5-589B-040A86BDF847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8. </a:t>
            </a:r>
            <a:r>
              <a:rPr lang="ko-KR" altLang="en-US" dirty="0"/>
              <a:t>전체 디자인 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DDAFA7-C020-CBB1-5A42-13A79FD3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8365067" cy="6172428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60884D-2F41-470C-5945-856BE55B8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070943"/>
              </p:ext>
            </p:extLst>
          </p:nvPr>
        </p:nvGraphicFramePr>
        <p:xfrm>
          <a:off x="8365066" y="681036"/>
          <a:ext cx="3826934" cy="62157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1001">
                  <a:extLst>
                    <a:ext uri="{9D8B030D-6E8A-4147-A177-3AD203B41FA5}">
                      <a16:colId xmlns:a16="http://schemas.microsoft.com/office/drawing/2014/main" val="185248075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3597038806"/>
                    </a:ext>
                  </a:extLst>
                </a:gridCol>
              </a:tblGrid>
              <a:tr h="1046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1.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- </a:t>
                      </a:r>
                      <a:r>
                        <a:rPr lang="ko-KR" altLang="en-US" sz="1200" b="0" dirty="0"/>
                        <a:t>해당 로고는 홈 버튼으로 해당 로고를 클릭</a:t>
                      </a:r>
                      <a:endParaRPr lang="en-US" altLang="ko-KR" sz="1200" b="0" dirty="0"/>
                    </a:p>
                    <a:p>
                      <a:pPr latinLnBrk="1"/>
                      <a:r>
                        <a:rPr lang="en-US" altLang="ko-KR" sz="1200" b="0" dirty="0"/>
                        <a:t>  </a:t>
                      </a:r>
                      <a:r>
                        <a:rPr lang="ko-KR" altLang="en-US" sz="1200" b="0" dirty="0"/>
                        <a:t>하면 메인 화면인 현재 포트폴리오 화면으로 </a:t>
                      </a:r>
                      <a:endParaRPr lang="en-US" altLang="ko-KR" sz="1200" b="0" dirty="0"/>
                    </a:p>
                    <a:p>
                      <a:pPr latinLnBrk="1"/>
                      <a:r>
                        <a:rPr lang="en-US" altLang="ko-KR" sz="1200" b="0" dirty="0"/>
                        <a:t>  </a:t>
                      </a:r>
                      <a:r>
                        <a:rPr lang="ko-KR" altLang="en-US" sz="1200" b="0" dirty="0"/>
                        <a:t>이동을 하게 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각 페이지에서 홈페이지 버튼을 클릭하면</a:t>
                      </a:r>
                      <a:endParaRPr lang="en-US" altLang="ko-KR" sz="1200" b="0" dirty="0"/>
                    </a:p>
                    <a:p>
                      <a:pPr latinLnBrk="1"/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해당 화면의 페이지로 이동을 한다</a:t>
                      </a:r>
                      <a:r>
                        <a:rPr lang="en-US" altLang="ko-KR" sz="1200" b="0" dirty="0"/>
                        <a:t>.)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09574"/>
                  </a:ext>
                </a:extLst>
              </a:tr>
              <a:tr h="10294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순서대로 </a:t>
                      </a:r>
                      <a:r>
                        <a:rPr lang="en-US" altLang="ko-KR" sz="1000" dirty="0"/>
                        <a:t>(ABOUT ME, SKILLS, PROJECTS,</a:t>
                      </a:r>
                      <a:r>
                        <a:rPr lang="ko-KR" altLang="en-US" sz="1000" dirty="0"/>
                        <a:t>  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SHIN’S BLOG,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CONTACT)</a:t>
                      </a:r>
                      <a:r>
                        <a:rPr lang="ko-KR" altLang="en-US" sz="1000" dirty="0"/>
                        <a:t>를 클릭하면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dirty="0"/>
                        <a:t>   각각 해당하는 메인 페이지의 부분으로 이동하게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폰트는 개발 진행하면서 여러 비교군을 대조해가면서 </a:t>
                      </a:r>
                      <a:endParaRPr lang="en-US" altLang="ko-KR" sz="10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/>
                        <a:t>   </a:t>
                      </a:r>
                      <a:r>
                        <a:rPr lang="ko-KR" altLang="en-US" sz="1000" dirty="0"/>
                        <a:t>스타일에 알맞은 폰트로 변경할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52863"/>
                  </a:ext>
                </a:extLst>
              </a:tr>
              <a:tr h="10294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해당하는 이미지는 프로젝트들의 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대표 이미지로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프로젝트 페이지의 프로젝트들 중 </a:t>
                      </a:r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개가 랜덤으로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표시되도록 한다</a:t>
                      </a:r>
                      <a:r>
                        <a:rPr lang="en-US" altLang="ko-KR" sz="1050" dirty="0"/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하단 </a:t>
                      </a:r>
                      <a:r>
                        <a:rPr lang="en-US" altLang="ko-KR" sz="1050" dirty="0"/>
                        <a:t>View Project </a:t>
                      </a:r>
                      <a:r>
                        <a:rPr lang="ko-KR" altLang="en-US" sz="1050" dirty="0"/>
                        <a:t>버튼을 누른다면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해당 프로젝트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 </a:t>
                      </a:r>
                      <a:r>
                        <a:rPr lang="ko-KR" altLang="en-US" sz="1050" dirty="0"/>
                        <a:t>깃 </a:t>
                      </a:r>
                      <a:r>
                        <a:rPr lang="en-US" altLang="ko-KR" sz="1050" dirty="0"/>
                        <a:t>ReadMe</a:t>
                      </a:r>
                      <a:r>
                        <a:rPr lang="ko-KR" altLang="en-US" sz="1050" dirty="0"/>
                        <a:t> 페이지로 이동하도록 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82030"/>
                  </a:ext>
                </a:extLst>
              </a:tr>
              <a:tr h="10294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화살표를 클릭하면 랜덤으로 프로젝트가 </a:t>
                      </a: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   </a:t>
                      </a:r>
                      <a:r>
                        <a:rPr lang="ko-KR" altLang="en-US" sz="1200" dirty="0"/>
                        <a:t>도출되며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메인 페이지에 도출되는 </a:t>
                      </a: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   </a:t>
                      </a:r>
                      <a:r>
                        <a:rPr lang="ko-KR" altLang="en-US" sz="1200" dirty="0"/>
                        <a:t>프로젝트는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개로 제한한다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 추후 서비스 진행중 불편 사항 발생시 유지보수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시행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2112"/>
                  </a:ext>
                </a:extLst>
              </a:tr>
              <a:tr h="10294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표시되는 프로젝트의 개수 표시</a:t>
                      </a: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- </a:t>
                      </a:r>
                      <a:r>
                        <a:rPr lang="ko-KR" altLang="en-US" sz="1050" dirty="0"/>
                        <a:t>화살표가 클릭되거나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또는 제한시간 </a:t>
                      </a:r>
                      <a:r>
                        <a:rPr lang="en-US" altLang="ko-KR" sz="1050" dirty="0"/>
                        <a:t>10</a:t>
                      </a:r>
                      <a:r>
                        <a:rPr lang="ko-KR" altLang="en-US" sz="1050" dirty="0"/>
                        <a:t>초가 지나면 </a:t>
                      </a:r>
                      <a:endParaRPr lang="en-US" altLang="ko-KR" sz="105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/>
                        <a:t>  </a:t>
                      </a:r>
                      <a:r>
                        <a:rPr lang="ko-KR" altLang="en-US" sz="1050" dirty="0"/>
                        <a:t>자동으로 책장을 넘기는 방식으로 애니메이션 전환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710639"/>
                  </a:ext>
                </a:extLst>
              </a:tr>
              <a:tr h="102949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7011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3192F77D-6200-E92C-6BF7-73FF5E007C81}"/>
              </a:ext>
            </a:extLst>
          </p:cNvPr>
          <p:cNvSpPr/>
          <p:nvPr/>
        </p:nvSpPr>
        <p:spPr>
          <a:xfrm>
            <a:off x="220134" y="770467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811DBF0-5007-833E-4676-CEF5025FD539}"/>
              </a:ext>
            </a:extLst>
          </p:cNvPr>
          <p:cNvSpPr/>
          <p:nvPr/>
        </p:nvSpPr>
        <p:spPr>
          <a:xfrm>
            <a:off x="2734733" y="778933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B8B8E48-ABD0-1014-5E7D-4EAE3B79FFD2}"/>
              </a:ext>
            </a:extLst>
          </p:cNvPr>
          <p:cNvSpPr/>
          <p:nvPr/>
        </p:nvSpPr>
        <p:spPr>
          <a:xfrm>
            <a:off x="3225799" y="1362074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4E520C-53F4-D017-C35D-5D97E3CFFA94}"/>
              </a:ext>
            </a:extLst>
          </p:cNvPr>
          <p:cNvSpPr/>
          <p:nvPr/>
        </p:nvSpPr>
        <p:spPr>
          <a:xfrm>
            <a:off x="270933" y="4419599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C5E04A-FA82-D51A-8092-DD3FFD0FCCC5}"/>
              </a:ext>
            </a:extLst>
          </p:cNvPr>
          <p:cNvSpPr/>
          <p:nvPr/>
        </p:nvSpPr>
        <p:spPr>
          <a:xfrm>
            <a:off x="270933" y="5247065"/>
            <a:ext cx="389466" cy="3894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39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1256</Words>
  <Application>Microsoft Office PowerPoint</Application>
  <PresentationFormat>와이드스크린</PresentationFormat>
  <Paragraphs>354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휴먼둥근헤드라인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sengchall sin</dc:creator>
  <cp:lastModifiedBy>sengchall sin</cp:lastModifiedBy>
  <cp:revision>2</cp:revision>
  <dcterms:created xsi:type="dcterms:W3CDTF">2025-11-11T01:11:25Z</dcterms:created>
  <dcterms:modified xsi:type="dcterms:W3CDTF">2025-11-14T12:51:58Z</dcterms:modified>
</cp:coreProperties>
</file>